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6" r:id="rId6"/>
    <p:sldId id="267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E8E8F3-E6D5-498B-890D-8BB186C7EF5F}" v="4" dt="2023-07-03T16:58:20.205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49" y="491777"/>
            <a:ext cx="5779749" cy="3887390"/>
          </a:xfrm>
        </p:spPr>
        <p:txBody>
          <a:bodyPr>
            <a:noAutofit/>
          </a:bodyPr>
          <a:lstStyle/>
          <a:p>
            <a:r>
              <a:rPr lang="en-US" sz="4800" dirty="0"/>
              <a:t>Analysis of </a:t>
            </a:r>
            <a:br>
              <a:rPr lang="en-US" sz="4800" dirty="0"/>
            </a:br>
            <a:r>
              <a:rPr lang="en-US" sz="4800" dirty="0">
                <a:solidFill>
                  <a:srgbClr val="FFFF00"/>
                </a:solidFill>
              </a:rPr>
              <a:t>Joe Root’s</a:t>
            </a:r>
            <a:r>
              <a:rPr lang="en-US" sz="4800" dirty="0"/>
              <a:t> all International Cricket Centuries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149" y="5256244"/>
            <a:ext cx="6437555" cy="1303176"/>
          </a:xfrm>
        </p:spPr>
        <p:txBody>
          <a:bodyPr/>
          <a:lstStyle/>
          <a:p>
            <a:r>
              <a:rPr lang="en-US" b="0" dirty="0"/>
              <a:t>Data Warehouse </a:t>
            </a:r>
          </a:p>
          <a:p>
            <a:r>
              <a:rPr lang="en-US" sz="2400" b="0" dirty="0"/>
              <a:t>Final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1BF02-123E-E6B1-E23A-A36725400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95"/>
          <a:stretch/>
        </p:blipFill>
        <p:spPr>
          <a:xfrm>
            <a:off x="6127102" y="0"/>
            <a:ext cx="6064898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4C81B0-5EC9-951D-C8C8-B7B315975F1A}"/>
              </a:ext>
            </a:extLst>
          </p:cNvPr>
          <p:cNvCxnSpPr/>
          <p:nvPr/>
        </p:nvCxnSpPr>
        <p:spPr>
          <a:xfrm>
            <a:off x="475861" y="3228392"/>
            <a:ext cx="497321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font, diagram, white&#10;&#10;Description automatically generated">
            <a:extLst>
              <a:ext uri="{FF2B5EF4-FFF2-40B4-BE49-F238E27FC236}">
                <a16:creationId xmlns:a16="http://schemas.microsoft.com/office/drawing/2014/main" id="{40F7935B-07DA-4ACA-5BD5-3A2860A9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86" y="2708724"/>
            <a:ext cx="8367325" cy="4149276"/>
          </a:xfrm>
          <a:prstGeom prst="rect">
            <a:avLst/>
          </a:prstGeom>
        </p:spPr>
      </p:pic>
      <p:pic>
        <p:nvPicPr>
          <p:cNvPr id="4" name="Picture 3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899C8C1D-5A85-B59B-E6E1-A2237DFA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347" y="4622277"/>
            <a:ext cx="2320212" cy="2235723"/>
          </a:xfrm>
          <a:prstGeom prst="rect">
            <a:avLst/>
          </a:prstGeom>
        </p:spPr>
      </p:pic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2" y="-590763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Mining Process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C639F-BC44-0820-B3BE-43F36DB34517}"/>
              </a:ext>
            </a:extLst>
          </p:cNvPr>
          <p:cNvSpPr txBox="1"/>
          <p:nvPr/>
        </p:nvSpPr>
        <p:spPr>
          <a:xfrm>
            <a:off x="548832" y="1452178"/>
            <a:ext cx="1071321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u="sng" dirty="0">
                <a:solidFill>
                  <a:srgbClr val="FF0000"/>
                </a:solidFill>
              </a:rPr>
              <a:t>Decision tree(J48)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Correctly classified instances  = 29 (63.04%)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Incorrectly classified instances = 17 (36.95%) </a:t>
            </a:r>
          </a:p>
          <a:p>
            <a:pPr lvl="1"/>
            <a:endParaRPr lang="en-US" dirty="0"/>
          </a:p>
          <a:p>
            <a:r>
              <a:rPr lang="en-US" b="1" dirty="0"/>
              <a:t>	</a:t>
            </a:r>
          </a:p>
          <a:p>
            <a:r>
              <a:rPr lang="en-US" b="1" dirty="0"/>
              <a:t>	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Tree 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85A3-DF54-AF48-DEAD-BAAB362E26AF}"/>
              </a:ext>
            </a:extLst>
          </p:cNvPr>
          <p:cNvSpPr/>
          <p:nvPr/>
        </p:nvSpPr>
        <p:spPr>
          <a:xfrm>
            <a:off x="671803" y="2131164"/>
            <a:ext cx="5701005" cy="94793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C5093-F091-5D15-95F6-F1E5D1B5020A}"/>
              </a:ext>
            </a:extLst>
          </p:cNvPr>
          <p:cNvSpPr txBox="1"/>
          <p:nvPr/>
        </p:nvSpPr>
        <p:spPr>
          <a:xfrm>
            <a:off x="8288639" y="2131164"/>
            <a:ext cx="349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Low accuracy</a:t>
            </a:r>
          </a:p>
          <a:p>
            <a:pPr algn="ctr"/>
            <a:r>
              <a:rPr lang="en-US" sz="2000" i="1" dirty="0"/>
              <a:t>This algorithm did not work well with dataset 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8287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font, diagram, white&#10;&#10;Description automatically generated">
            <a:extLst>
              <a:ext uri="{FF2B5EF4-FFF2-40B4-BE49-F238E27FC236}">
                <a16:creationId xmlns:a16="http://schemas.microsoft.com/office/drawing/2014/main" id="{40F7935B-07DA-4ACA-5BD5-3A2860A9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86" y="2708724"/>
            <a:ext cx="8367325" cy="4149276"/>
          </a:xfrm>
          <a:prstGeom prst="rect">
            <a:avLst/>
          </a:prstGeom>
        </p:spPr>
      </p:pic>
      <p:pic>
        <p:nvPicPr>
          <p:cNvPr id="4" name="Picture 3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899C8C1D-5A85-B59B-E6E1-A2237DFA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347" y="4622277"/>
            <a:ext cx="2320212" cy="2235723"/>
          </a:xfrm>
          <a:prstGeom prst="rect">
            <a:avLst/>
          </a:prstGeom>
        </p:spPr>
      </p:pic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2" y="-590763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Mining Process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C639F-BC44-0820-B3BE-43F36DB34517}"/>
              </a:ext>
            </a:extLst>
          </p:cNvPr>
          <p:cNvSpPr txBox="1"/>
          <p:nvPr/>
        </p:nvSpPr>
        <p:spPr>
          <a:xfrm>
            <a:off x="670639" y="1036680"/>
            <a:ext cx="10713217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u="sng" dirty="0">
                <a:solidFill>
                  <a:srgbClr val="FF0000"/>
                </a:solidFill>
              </a:rPr>
              <a:t>Decision tree(J48 Percentage split)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Training dataset = 66%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dataset = 34%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Total instance = 16 from 46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Correctly classified instances  = 14(87.5%)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Incorrectly classified instances = 2 (12.5%) </a:t>
            </a:r>
          </a:p>
          <a:p>
            <a:pPr lvl="1"/>
            <a:endParaRPr lang="en-US" dirty="0"/>
          </a:p>
          <a:p>
            <a:r>
              <a:rPr lang="en-US" b="1" dirty="0"/>
              <a:t>	</a:t>
            </a:r>
          </a:p>
          <a:p>
            <a:r>
              <a:rPr lang="en-US" b="1" dirty="0"/>
              <a:t>	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Tree 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85A3-DF54-AF48-DEAD-BAAB362E26AF}"/>
              </a:ext>
            </a:extLst>
          </p:cNvPr>
          <p:cNvSpPr/>
          <p:nvPr/>
        </p:nvSpPr>
        <p:spPr>
          <a:xfrm>
            <a:off x="886408" y="1691056"/>
            <a:ext cx="5103845" cy="218114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C5093-F091-5D15-95F6-F1E5D1B5020A}"/>
              </a:ext>
            </a:extLst>
          </p:cNvPr>
          <p:cNvSpPr txBox="1"/>
          <p:nvPr/>
        </p:nvSpPr>
        <p:spPr>
          <a:xfrm>
            <a:off x="8288639" y="2131164"/>
            <a:ext cx="3498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High accuracy</a:t>
            </a:r>
          </a:p>
          <a:p>
            <a:pPr algn="ctr"/>
            <a:r>
              <a:rPr lang="en-US" sz="2000" i="1" dirty="0"/>
              <a:t>This algorithm with particular training dataset has a good accuracy level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6013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899C8C1D-5A85-B59B-E6E1-A2237DFA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47" y="4622277"/>
            <a:ext cx="2320212" cy="2235723"/>
          </a:xfrm>
          <a:prstGeom prst="rect">
            <a:avLst/>
          </a:prstGeom>
        </p:spPr>
      </p:pic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2" y="-590763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Mining Process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C639F-BC44-0820-B3BE-43F36DB34517}"/>
              </a:ext>
            </a:extLst>
          </p:cNvPr>
          <p:cNvSpPr txBox="1"/>
          <p:nvPr/>
        </p:nvSpPr>
        <p:spPr>
          <a:xfrm>
            <a:off x="592375" y="1061154"/>
            <a:ext cx="107132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u="sng" dirty="0">
                <a:solidFill>
                  <a:srgbClr val="FF0000"/>
                </a:solidFill>
              </a:rPr>
              <a:t>Naïve bayes algorithm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Used training set (entire dataset)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Correctly classified instances  = 44(95.6522%)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Incorrectly classified instances = 2 (4.3478%) 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	</a:t>
            </a:r>
          </a:p>
          <a:p>
            <a:r>
              <a:rPr lang="en-US" sz="2000" b="1" dirty="0"/>
              <a:t>	We used Naïve bayes using percentage split but it did not work well with this </a:t>
            </a:r>
            <a:r>
              <a:rPr lang="en-US" sz="2000" b="1" dirty="0" err="1"/>
              <a:t>dataset.both</a:t>
            </a:r>
            <a:r>
              <a:rPr lang="en-US" sz="2000" b="1" dirty="0"/>
              <a:t> correctly classified instances and incorrectly classified instances were the same 50% and 50%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85A3-DF54-AF48-DEAD-BAAB362E26AF}"/>
              </a:ext>
            </a:extLst>
          </p:cNvPr>
          <p:cNvSpPr/>
          <p:nvPr/>
        </p:nvSpPr>
        <p:spPr>
          <a:xfrm>
            <a:off x="886407" y="1756372"/>
            <a:ext cx="5719665" cy="129474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C5093-F091-5D15-95F6-F1E5D1B5020A}"/>
              </a:ext>
            </a:extLst>
          </p:cNvPr>
          <p:cNvSpPr txBox="1"/>
          <p:nvPr/>
        </p:nvSpPr>
        <p:spPr>
          <a:xfrm>
            <a:off x="7616834" y="1522819"/>
            <a:ext cx="34989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High accuracy</a:t>
            </a:r>
          </a:p>
          <a:p>
            <a:pPr algn="ctr"/>
            <a:r>
              <a:rPr lang="en-US" sz="2000" i="1" dirty="0"/>
              <a:t>This algorithm show a high accuracy level. We can say that for this data set this algorithm is suitable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00115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899C8C1D-5A85-B59B-E6E1-A2237DFA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47" y="4622277"/>
            <a:ext cx="2320212" cy="2235723"/>
          </a:xfrm>
          <a:prstGeom prst="rect">
            <a:avLst/>
          </a:prstGeom>
        </p:spPr>
      </p:pic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2" y="-718369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Mining Process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C639F-BC44-0820-B3BE-43F36DB34517}"/>
              </a:ext>
            </a:extLst>
          </p:cNvPr>
          <p:cNvSpPr txBox="1"/>
          <p:nvPr/>
        </p:nvSpPr>
        <p:spPr>
          <a:xfrm>
            <a:off x="548832" y="951325"/>
            <a:ext cx="1071321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u="sng" dirty="0">
                <a:solidFill>
                  <a:srgbClr val="FF0000"/>
                </a:solidFill>
              </a:rPr>
              <a:t>Clustering (</a:t>
            </a:r>
            <a:r>
              <a:rPr lang="en-US" sz="2000" b="1" u="sng" dirty="0" err="1">
                <a:solidFill>
                  <a:srgbClr val="FF0000"/>
                </a:solidFill>
              </a:rPr>
              <a:t>simpleKMeans</a:t>
            </a:r>
            <a:r>
              <a:rPr lang="en-US" sz="2000" b="1" u="sng" dirty="0">
                <a:solidFill>
                  <a:srgbClr val="FF0000"/>
                </a:solidFill>
              </a:rPr>
              <a:t> algorithm)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We needed to put </a:t>
            </a:r>
            <a:r>
              <a:rPr lang="en-US" sz="2000" b="1" dirty="0"/>
              <a:t>45 clusters </a:t>
            </a:r>
            <a:r>
              <a:rPr lang="en-US" sz="2000" dirty="0"/>
              <a:t>to reduce the squared error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Number of iterations: 2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Within cluster sum of squared errors: 3.00</a:t>
            </a:r>
          </a:p>
          <a:p>
            <a:r>
              <a:rPr lang="en-US" sz="2000" b="1" dirty="0"/>
              <a:t>	</a:t>
            </a:r>
          </a:p>
          <a:p>
            <a:r>
              <a:rPr lang="en-US" sz="2000" b="1" dirty="0"/>
              <a:t>	</a:t>
            </a:r>
            <a:r>
              <a:rPr lang="en-US" sz="1800" b="1" u="sng" dirty="0">
                <a:solidFill>
                  <a:srgbClr val="FF0000"/>
                </a:solidFill>
              </a:rPr>
              <a:t> </a:t>
            </a:r>
          </a:p>
          <a:p>
            <a:r>
              <a:rPr lang="en-US" sz="1800" b="1" u="sng" dirty="0" err="1">
                <a:solidFill>
                  <a:srgbClr val="FF0000"/>
                </a:solidFill>
              </a:rPr>
              <a:t>simpleKMeans</a:t>
            </a:r>
            <a:r>
              <a:rPr lang="en-US" sz="1800" b="1" u="sng" dirty="0">
                <a:solidFill>
                  <a:srgbClr val="FF0000"/>
                </a:solidFill>
              </a:rPr>
              <a:t> algorithm with </a:t>
            </a:r>
            <a:r>
              <a:rPr lang="en-US" b="1" u="sng" dirty="0"/>
              <a:t>percentage split</a:t>
            </a:r>
          </a:p>
          <a:p>
            <a:endParaRPr lang="en-US" b="1" u="sng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800" dirty="0"/>
              <a:t>We reduced </a:t>
            </a:r>
            <a:r>
              <a:rPr lang="en-US" b="1" dirty="0"/>
              <a:t>no of</a:t>
            </a:r>
            <a:r>
              <a:rPr lang="en-US" sz="1800" b="1" dirty="0"/>
              <a:t> clusters </a:t>
            </a:r>
            <a:r>
              <a:rPr lang="en-US" sz="1800" dirty="0"/>
              <a:t>to 27 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800" dirty="0"/>
              <a:t>Number of iterations: 2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800" dirty="0"/>
              <a:t>Within cluster sum of squared errors: 0.0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dirty="0"/>
          </a:p>
          <a:p>
            <a:r>
              <a:rPr lang="en-US" sz="1800" b="1" u="sng" dirty="0" err="1">
                <a:solidFill>
                  <a:srgbClr val="FF0000"/>
                </a:solidFill>
              </a:rPr>
              <a:t>simpleKMeans</a:t>
            </a:r>
            <a:r>
              <a:rPr lang="en-US" sz="1800" b="1" u="sng" dirty="0">
                <a:solidFill>
                  <a:srgbClr val="FF0000"/>
                </a:solidFill>
              </a:rPr>
              <a:t> algorithm with </a:t>
            </a:r>
            <a:r>
              <a:rPr lang="en-US" b="1" u="sng" dirty="0"/>
              <a:t>percentage split</a:t>
            </a:r>
          </a:p>
          <a:p>
            <a:endParaRPr lang="en-US" b="1" u="sng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800" dirty="0"/>
              <a:t>We used 3 </a:t>
            </a:r>
            <a:r>
              <a:rPr lang="en-US" sz="1800" b="1" dirty="0"/>
              <a:t>clusters </a:t>
            </a:r>
            <a:r>
              <a:rPr lang="en-US" sz="18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dirty="0"/>
              <a:t>incorrectly clustered instances = 25.00 (54.3478 %)</a:t>
            </a:r>
            <a:endParaRPr lang="en-US" sz="18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dirty="0"/>
              <a:t>After reduce clusters to 2. The incorrectly clustered instances were 18.0 (39.1304 %)</a:t>
            </a:r>
            <a:endParaRPr lang="en-US" sz="1800" dirty="0"/>
          </a:p>
          <a:p>
            <a:endParaRPr lang="en-US" b="1" u="sng" dirty="0"/>
          </a:p>
          <a:p>
            <a:endParaRPr lang="en-US" b="1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85A3-DF54-AF48-DEAD-BAAB362E26AF}"/>
              </a:ext>
            </a:extLst>
          </p:cNvPr>
          <p:cNvSpPr/>
          <p:nvPr/>
        </p:nvSpPr>
        <p:spPr>
          <a:xfrm>
            <a:off x="951721" y="1817742"/>
            <a:ext cx="7445830" cy="13234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C5093-F091-5D15-95F6-F1E5D1B5020A}"/>
              </a:ext>
            </a:extLst>
          </p:cNvPr>
          <p:cNvSpPr txBox="1"/>
          <p:nvPr/>
        </p:nvSpPr>
        <p:spPr>
          <a:xfrm>
            <a:off x="8397551" y="1744904"/>
            <a:ext cx="3498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Low accuracy</a:t>
            </a:r>
          </a:p>
          <a:p>
            <a:pPr algn="ctr"/>
            <a:r>
              <a:rPr lang="en-US" sz="2000" i="1" dirty="0"/>
              <a:t>This algorithm looks like low accuracy rate and did not work well with the dataset</a:t>
            </a:r>
            <a:endParaRPr lang="en-US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36979-535A-54E1-A9E2-601CCF376149}"/>
              </a:ext>
            </a:extLst>
          </p:cNvPr>
          <p:cNvSpPr txBox="1"/>
          <p:nvPr/>
        </p:nvSpPr>
        <p:spPr>
          <a:xfrm>
            <a:off x="6338596" y="3505871"/>
            <a:ext cx="349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High accuracy</a:t>
            </a:r>
          </a:p>
          <a:p>
            <a:pPr algn="ctr"/>
            <a:r>
              <a:rPr lang="en-US" sz="2000" i="1" dirty="0"/>
              <a:t>Percentage split worked well with this dataset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80278-1E97-1A0F-41C3-A99D648212E7}"/>
              </a:ext>
            </a:extLst>
          </p:cNvPr>
          <p:cNvSpPr txBox="1"/>
          <p:nvPr/>
        </p:nvSpPr>
        <p:spPr>
          <a:xfrm>
            <a:off x="6285725" y="5090920"/>
            <a:ext cx="3623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We can say this algorithm also</a:t>
            </a:r>
          </a:p>
          <a:p>
            <a:pPr algn="ctr"/>
            <a:r>
              <a:rPr lang="en-US" sz="2000" i="1" dirty="0"/>
              <a:t>Suitable to the dataset</a:t>
            </a:r>
          </a:p>
        </p:txBody>
      </p:sp>
    </p:spTree>
    <p:extLst>
      <p:ext uri="{BB962C8B-B14F-4D97-AF65-F5344CB8AC3E}">
        <p14:creationId xmlns:p14="http://schemas.microsoft.com/office/powerpoint/2010/main" val="403419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899C8C1D-5A85-B59B-E6E1-A2237DFA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5" y="5191697"/>
            <a:ext cx="1729273" cy="1666303"/>
          </a:xfrm>
          <a:prstGeom prst="rect">
            <a:avLst/>
          </a:prstGeom>
        </p:spPr>
      </p:pic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2" y="-718369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Mining Process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C639F-BC44-0820-B3BE-43F36DB34517}"/>
              </a:ext>
            </a:extLst>
          </p:cNvPr>
          <p:cNvSpPr txBox="1"/>
          <p:nvPr/>
        </p:nvSpPr>
        <p:spPr>
          <a:xfrm>
            <a:off x="548832" y="1346529"/>
            <a:ext cx="1071321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Most Accurate algorithms that worked well with the dataset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Apriori</a:t>
            </a:r>
            <a:r>
              <a:rPr lang="en-US" dirty="0"/>
              <a:t> algorithm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J48 algorithm with percentage split 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Naive bayes algorithm using training set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 with classes to cluster evaluation (result attribute) </a:t>
            </a:r>
          </a:p>
          <a:p>
            <a:pPr lvl="1"/>
            <a:endParaRPr lang="en-US" b="1" dirty="0"/>
          </a:p>
          <a:p>
            <a:endParaRPr lang="en-US" b="1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C201B-818A-0B9D-1EFD-1363C923B2B3}"/>
              </a:ext>
            </a:extLst>
          </p:cNvPr>
          <p:cNvSpPr txBox="1"/>
          <p:nvPr/>
        </p:nvSpPr>
        <p:spPr>
          <a:xfrm>
            <a:off x="548832" y="3256423"/>
            <a:ext cx="10165155" cy="413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</a:t>
            </a:r>
            <a:r>
              <a:rPr lang="en-US" dirty="0"/>
              <a:t> </a:t>
            </a:r>
            <a:r>
              <a:rPr lang="en-US" sz="2000" b="1" dirty="0"/>
              <a:t>and</a:t>
            </a:r>
            <a:r>
              <a:rPr lang="en-US" b="1" dirty="0"/>
              <a:t> patterns: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Identified Joe Root is performing well at home grounds.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He has taken most of the centuries at the home.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Performed as a middle order batsman.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Most of the matches that Joe Root performed well had won by the England (Game changer).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Has little bit low performance of matches that is playing away from home.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Away from home some of matches were lost even Joe Root performed well.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We can say England team is most comfortable to win the matches at home.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362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person in a white uniform holding a bat&#10;&#10;Description automatically generated with low confidence">
            <a:extLst>
              <a:ext uri="{FF2B5EF4-FFF2-40B4-BE49-F238E27FC236}">
                <a16:creationId xmlns:a16="http://schemas.microsoft.com/office/drawing/2014/main" id="{F8A378A9-BFAB-C2D0-5CAF-E985D4DE94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2500" b="125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C1A8B-39CE-B084-A09F-579A53487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61630"/>
            <a:ext cx="12192000" cy="1199477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</a:t>
            </a:r>
            <a:r>
              <a:rPr lang="en-US" sz="8800" b="1" kern="1200" spc="-40" baseline="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F9315C-F656-B837-05B5-CBC583C884E7}"/>
              </a:ext>
            </a:extLst>
          </p:cNvPr>
          <p:cNvCxnSpPr>
            <a:cxnSpLocks/>
          </p:cNvCxnSpPr>
          <p:nvPr/>
        </p:nvCxnSpPr>
        <p:spPr>
          <a:xfrm>
            <a:off x="0" y="6064897"/>
            <a:ext cx="6587412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98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A1D038-0981-441D-B859-90E292DE5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49A4267-B4C3-4E11-8AC8-8BE012B8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0" y="0"/>
            <a:ext cx="80772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686" y="365124"/>
            <a:ext cx="6629400" cy="15616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-40" dirty="0">
                <a:solidFill>
                  <a:srgbClr val="FFFFFF"/>
                </a:solidFill>
              </a:rPr>
              <a:t>Our Team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7686" y="3353803"/>
            <a:ext cx="6629400" cy="35258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sz="2800" dirty="0"/>
              <a:t>KUHDSE22.1F-018</a:t>
            </a:r>
          </a:p>
          <a:p>
            <a:pPr indent="-228600"/>
            <a:r>
              <a:rPr lang="en-US" sz="2800" dirty="0"/>
              <a:t>KUHDSE22.1F-023</a:t>
            </a:r>
          </a:p>
          <a:p>
            <a:pPr indent="-228600"/>
            <a:r>
              <a:rPr lang="en-US" sz="2800" dirty="0"/>
              <a:t>KUHDSE22.1F-004</a:t>
            </a:r>
          </a:p>
          <a:p>
            <a:pPr indent="-228600"/>
            <a:r>
              <a:rPr lang="en-US" sz="2800" dirty="0"/>
              <a:t>KUHDSE22.1F-019</a:t>
            </a:r>
          </a:p>
          <a:p>
            <a:pPr indent="-228600"/>
            <a:endParaRPr lang="en-US" dirty="0"/>
          </a:p>
        </p:txBody>
      </p:sp>
      <p:pic>
        <p:nvPicPr>
          <p:cNvPr id="6" name="Picture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09060C55-2BE3-755F-1C52-502C3EC55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4"/>
          <a:stretch/>
        </p:blipFill>
        <p:spPr>
          <a:xfrm>
            <a:off x="1" y="-18467"/>
            <a:ext cx="4114780" cy="2475917"/>
          </a:xfrm>
          <a:prstGeom prst="rect">
            <a:avLst/>
          </a:prstGeom>
        </p:spPr>
      </p:pic>
      <p:pic>
        <p:nvPicPr>
          <p:cNvPr id="10" name="Picture 9" descr="A group of men in sports uniforms&#10;&#10;Description automatically generated with medium confidence">
            <a:extLst>
              <a:ext uri="{FF2B5EF4-FFF2-40B4-BE49-F238E27FC236}">
                <a16:creationId xmlns:a16="http://schemas.microsoft.com/office/drawing/2014/main" id="{0A3EE810-FAF4-D4F1-7AB0-42542688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" y="2304467"/>
            <a:ext cx="4114780" cy="2286000"/>
          </a:xfrm>
          <a:prstGeom prst="rect">
            <a:avLst/>
          </a:prstGeom>
        </p:spPr>
      </p:pic>
      <p:pic>
        <p:nvPicPr>
          <p:cNvPr id="3" name="Picture 2" descr="A group of people putting their hands together&#10;&#10;Description automatically generated with medium confidence">
            <a:extLst>
              <a:ext uri="{FF2B5EF4-FFF2-40B4-BE49-F238E27FC236}">
                <a16:creationId xmlns:a16="http://schemas.microsoft.com/office/drawing/2014/main" id="{297B7614-207D-3E72-FFB9-4D82782500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83"/>
          <a:stretch/>
        </p:blipFill>
        <p:spPr>
          <a:xfrm>
            <a:off x="20" y="4533901"/>
            <a:ext cx="4114780" cy="232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CDDFFB0-721F-4A15-8F27-1B8597D52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6" y="-454026"/>
            <a:ext cx="5677796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-40" dirty="0">
                <a:solidFill>
                  <a:schemeClr val="accent1"/>
                </a:solidFill>
              </a:rPr>
              <a:t>Who is </a:t>
            </a:r>
            <a:r>
              <a:rPr lang="en-US" spc="-40" dirty="0">
                <a:solidFill>
                  <a:srgbClr val="FF0000"/>
                </a:solidFill>
              </a:rPr>
              <a:t>Joe Root?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6" y="1818678"/>
            <a:ext cx="7534274" cy="42005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Our dataset is Joe Root’s All International Cricket </a:t>
            </a:r>
          </a:p>
          <a:p>
            <a:pPr>
              <a:lnSpc>
                <a:spcPct val="100000"/>
              </a:lnSpc>
            </a:pPr>
            <a:r>
              <a:rPr lang="en-US" dirty="0"/>
              <a:t>   Centuries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Was captain of the team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Senior cricketer in the team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Allrounder cricketer in </a:t>
            </a:r>
            <a:r>
              <a:rPr lang="en-US" b="1" dirty="0"/>
              <a:t>England team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Has scored </a:t>
            </a:r>
            <a:r>
              <a:rPr lang="en-US" b="1" dirty="0"/>
              <a:t>46 international centuries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Has played 100 Test matches / 150 ODIs / 30 T20Is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person wearing a blue uniform and gloves holding a cricket bat&#10;&#10;Description automatically generated with low confidence">
            <a:extLst>
              <a:ext uri="{FF2B5EF4-FFF2-40B4-BE49-F238E27FC236}">
                <a16:creationId xmlns:a16="http://schemas.microsoft.com/office/drawing/2014/main" id="{C03BB7EE-E758-A9CD-FBE2-F84E76EB1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1" t="-1" r="25409" b="-1"/>
          <a:stretch/>
        </p:blipFill>
        <p:spPr>
          <a:xfrm>
            <a:off x="7886699" y="10"/>
            <a:ext cx="4305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10" y="-370051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Why is dataset </a:t>
            </a:r>
            <a:r>
              <a:rPr lang="en-US" dirty="0">
                <a:solidFill>
                  <a:srgbClr val="FF0000"/>
                </a:solidFill>
              </a:rPr>
              <a:t>analyzed?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64E85-4A4B-56EA-B512-2A84397F1FEE}"/>
              </a:ext>
            </a:extLst>
          </p:cNvPr>
          <p:cNvSpPr txBox="1"/>
          <p:nvPr/>
        </p:nvSpPr>
        <p:spPr>
          <a:xfrm>
            <a:off x="892628" y="2027678"/>
            <a:ext cx="11299372" cy="40857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dirty="0"/>
              <a:t>To analyze the performance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dirty="0"/>
              <a:t>Get to know the trends, patterns, and factors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dirty="0"/>
              <a:t>Give valuable insights to other international teams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dirty="0"/>
              <a:t>Coaches to prepare the teams and plan the games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dirty="0"/>
              <a:t>Identify the strengths and weaknesses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dirty="0"/>
              <a:t>Improve and understand the development of skills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dirty="0"/>
              <a:t>Analyze the Countries that the Joe Root has performed well</a:t>
            </a:r>
          </a:p>
          <a:p>
            <a:endParaRPr lang="en-US" dirty="0"/>
          </a:p>
        </p:txBody>
      </p:sp>
      <p:pic>
        <p:nvPicPr>
          <p:cNvPr id="14" name="Picture 13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8578EB39-00FC-A462-A756-CA547DEB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622" y="3138196"/>
            <a:ext cx="3860378" cy="37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3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79" y="-640639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Original Data Set </a:t>
            </a:r>
            <a:r>
              <a:rPr lang="en-US" dirty="0">
                <a:solidFill>
                  <a:srgbClr val="FF0000"/>
                </a:solidFill>
              </a:rPr>
              <a:t>Features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64E85-4A4B-56EA-B512-2A84397F1FEE}"/>
              </a:ext>
            </a:extLst>
          </p:cNvPr>
          <p:cNvSpPr txBox="1"/>
          <p:nvPr/>
        </p:nvSpPr>
        <p:spPr>
          <a:xfrm>
            <a:off x="892628" y="2027678"/>
            <a:ext cx="1129937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1E3CD55-3BFF-0A9B-5ADA-1C6E6B51C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98374"/>
              </p:ext>
            </p:extLst>
          </p:nvPr>
        </p:nvGraphicFramePr>
        <p:xfrm>
          <a:off x="1000772" y="1178039"/>
          <a:ext cx="10190456" cy="55384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8482">
                  <a:extLst>
                    <a:ext uri="{9D8B030D-6E8A-4147-A177-3AD203B41FA5}">
                      <a16:colId xmlns:a16="http://schemas.microsoft.com/office/drawing/2014/main" val="1111812271"/>
                    </a:ext>
                  </a:extLst>
                </a:gridCol>
                <a:gridCol w="8031974">
                  <a:extLst>
                    <a:ext uri="{9D8B030D-6E8A-4147-A177-3AD203B41FA5}">
                      <a16:colId xmlns:a16="http://schemas.microsoft.com/office/drawing/2014/main" val="1780115901"/>
                    </a:ext>
                  </a:extLst>
                </a:gridCol>
              </a:tblGrid>
              <a:tr h="371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8324840"/>
                  </a:ext>
                </a:extLst>
              </a:tr>
              <a:tr h="44730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</a:rPr>
                        <a:t>No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00" dirty="0">
                          <a:effectLst/>
                        </a:rPr>
                        <a:t>Number of the row.</a:t>
                      </a:r>
                      <a:endParaRPr lang="en-US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48149"/>
                  </a:ext>
                </a:extLst>
              </a:tr>
              <a:tr h="8396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Score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Score that has been taken by the Joe Root of each match that he got centuries.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310357"/>
                  </a:ext>
                </a:extLst>
              </a:tr>
              <a:tr h="5553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Against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The country against which Joe Root scored a century. 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132644"/>
                  </a:ext>
                </a:extLst>
              </a:tr>
              <a:tr h="5553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Position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The place in the team that Joe Root has played at that match.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65069"/>
                  </a:ext>
                </a:extLst>
              </a:tr>
              <a:tr h="5553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Innings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The Inning that the Joe Root got the century.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83095"/>
                  </a:ext>
                </a:extLst>
              </a:tr>
              <a:tr h="5553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Venue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The place that the match had been played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4548"/>
                  </a:ext>
                </a:extLst>
              </a:tr>
              <a:tr h="5720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Ground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The ground place where the match had been played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(Home/Away/Neutral)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29660"/>
                  </a:ext>
                </a:extLst>
              </a:tr>
              <a:tr h="5720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Date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The date that the match had been hold.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029984"/>
                  </a:ext>
                </a:extLst>
              </a:tr>
              <a:tr h="5720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Result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Th result of the match (Won/Lost/Drawn)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43173"/>
                  </a:ext>
                </a:extLst>
              </a:tr>
            </a:tbl>
          </a:graphicData>
        </a:graphic>
      </p:graphicFrame>
      <p:pic>
        <p:nvPicPr>
          <p:cNvPr id="4" name="Picture 3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5BFC79A8-CCE6-256E-503F-DF2CC8A6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343" y="3858102"/>
            <a:ext cx="1937657" cy="29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10" y="-370051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Preprocessing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64E85-4A4B-56EA-B512-2A84397F1FEE}"/>
              </a:ext>
            </a:extLst>
          </p:cNvPr>
          <p:cNvSpPr txBox="1"/>
          <p:nvPr/>
        </p:nvSpPr>
        <p:spPr>
          <a:xfrm>
            <a:off x="774441" y="1813173"/>
            <a:ext cx="11150082" cy="3231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No any missing values find, missing percentage of all attribute was 0%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Removed an unnecessary column that we do not need (“No” column)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Used “</a:t>
            </a:r>
            <a:r>
              <a:rPr lang="en-US" sz="2500" b="1" dirty="0"/>
              <a:t>Interquartile Range</a:t>
            </a:r>
            <a:r>
              <a:rPr lang="en-US" sz="2500" dirty="0"/>
              <a:t>” algorithm to check the outliers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No any </a:t>
            </a:r>
            <a:r>
              <a:rPr lang="en-US" sz="2500" b="1" dirty="0"/>
              <a:t>outliers or any extreme </a:t>
            </a:r>
            <a:r>
              <a:rPr lang="en-US" sz="2500" dirty="0"/>
              <a:t>values found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9AC14489-8092-EF57-9F21-FD3EDA1D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420" y="3633284"/>
            <a:ext cx="3346580" cy="32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62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899C8C1D-5A85-B59B-E6E1-A2237DFA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47" y="4622277"/>
            <a:ext cx="2320212" cy="2235723"/>
          </a:xfrm>
          <a:prstGeom prst="rect">
            <a:avLst/>
          </a:prstGeom>
        </p:spPr>
      </p:pic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2" y="-590763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Transformation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64E85-4A4B-56EA-B512-2A84397F1FEE}"/>
              </a:ext>
            </a:extLst>
          </p:cNvPr>
          <p:cNvSpPr txBox="1"/>
          <p:nvPr/>
        </p:nvSpPr>
        <p:spPr>
          <a:xfrm>
            <a:off x="659363" y="1103411"/>
            <a:ext cx="11150082" cy="36933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Some of attributes were in numeric type and one attribute is a string type.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</a:rPr>
              <a:t>Score – String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</a:rPr>
              <a:t>Position - Numeric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</a:rPr>
              <a:t>Innings - Numeric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1FE2A-A3B6-B521-654F-014AFDDE02E2}"/>
              </a:ext>
            </a:extLst>
          </p:cNvPr>
          <p:cNvSpPr txBox="1"/>
          <p:nvPr/>
        </p:nvSpPr>
        <p:spPr>
          <a:xfrm>
            <a:off x="202163" y="3024716"/>
            <a:ext cx="11330474" cy="390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Used </a:t>
            </a:r>
            <a:r>
              <a:rPr lang="en-US" sz="2400" b="1" dirty="0" err="1"/>
              <a:t>StringtoNominal</a:t>
            </a:r>
            <a:r>
              <a:rPr lang="en-US" sz="2400" dirty="0"/>
              <a:t> algorithm to convert the string value of score to nominal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Used the method call </a:t>
            </a:r>
            <a:r>
              <a:rPr lang="en-US" sz="2400" b="1" dirty="0"/>
              <a:t>discretize</a:t>
            </a:r>
            <a:r>
              <a:rPr lang="en-US" sz="2400" dirty="0"/>
              <a:t> to convert the numerical values to categorical values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Position – 2 Bins (Top-Order, Middle-Order)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Innings – 4 Bins (1</a:t>
            </a:r>
            <a:r>
              <a:rPr lang="en-US" sz="2400" baseline="30000" dirty="0"/>
              <a:t>st</a:t>
            </a:r>
            <a:r>
              <a:rPr lang="en-US" sz="2400" dirty="0"/>
              <a:t>, 2</a:t>
            </a:r>
            <a:r>
              <a:rPr lang="en-US" sz="2400" baseline="30000" dirty="0"/>
              <a:t>nd</a:t>
            </a:r>
            <a:r>
              <a:rPr lang="en-US" sz="2400" dirty="0"/>
              <a:t>, 3</a:t>
            </a:r>
            <a:r>
              <a:rPr lang="en-US" sz="2400" baseline="30000" dirty="0"/>
              <a:t>rd</a:t>
            </a:r>
            <a:r>
              <a:rPr lang="en-US" sz="2400" dirty="0"/>
              <a:t> , 4</a:t>
            </a:r>
            <a:r>
              <a:rPr lang="en-US" sz="2400" baseline="30000" dirty="0"/>
              <a:t>th</a:t>
            </a:r>
            <a:r>
              <a:rPr lang="en-US" sz="2400" dirty="0"/>
              <a:t> 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370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899C8C1D-5A85-B59B-E6E1-A2237DFA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47" y="4622277"/>
            <a:ext cx="2320212" cy="2235723"/>
          </a:xfrm>
          <a:prstGeom prst="rect">
            <a:avLst/>
          </a:prstGeom>
        </p:spPr>
      </p:pic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2" y="-590763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Mining Process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C639F-BC44-0820-B3BE-43F36DB34517}"/>
              </a:ext>
            </a:extLst>
          </p:cNvPr>
          <p:cNvSpPr txBox="1"/>
          <p:nvPr/>
        </p:nvSpPr>
        <p:spPr>
          <a:xfrm>
            <a:off x="548832" y="1452178"/>
            <a:ext cx="1071321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used: </a:t>
            </a:r>
            <a:r>
              <a:rPr lang="en-US" dirty="0" err="1"/>
              <a:t>Apriori</a:t>
            </a:r>
            <a:r>
              <a:rPr lang="en-US" dirty="0"/>
              <a:t>, Decision tree (J48), Naive Bayes algorithms, and Clustering (</a:t>
            </a:r>
            <a:r>
              <a:rPr lang="en-US" dirty="0" err="1"/>
              <a:t>SimpleKMeans</a:t>
            </a:r>
            <a:r>
              <a:rPr lang="en-US" dirty="0"/>
              <a:t> algorithm).</a:t>
            </a:r>
          </a:p>
          <a:p>
            <a:endParaRPr lang="en-US" dirty="0"/>
          </a:p>
          <a:p>
            <a:r>
              <a:rPr lang="en-US" sz="2000" b="1" u="sng" dirty="0" err="1">
                <a:solidFill>
                  <a:srgbClr val="FF0000"/>
                </a:solidFill>
              </a:rPr>
              <a:t>Apriori</a:t>
            </a:r>
            <a:r>
              <a:rPr lang="en-US" sz="2000" b="1" u="sng" dirty="0">
                <a:solidFill>
                  <a:srgbClr val="FF0000"/>
                </a:solidFill>
              </a:rPr>
              <a:t>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applied with </a:t>
            </a:r>
            <a:r>
              <a:rPr lang="en-US" b="1" dirty="0"/>
              <a:t>the </a:t>
            </a:r>
            <a:r>
              <a:rPr lang="en-US" b="1" dirty="0" err="1"/>
              <a:t>min_confidence</a:t>
            </a:r>
            <a:r>
              <a:rPr lang="en-US" b="1" dirty="0"/>
              <a:t> = 0.9 </a:t>
            </a:r>
            <a:r>
              <a:rPr lang="en-US" dirty="0"/>
              <a:t>and </a:t>
            </a:r>
            <a:r>
              <a:rPr lang="en-US" b="1" dirty="0" err="1"/>
              <a:t>min_sup</a:t>
            </a:r>
            <a:r>
              <a:rPr lang="en-US" b="1" dirty="0"/>
              <a:t> = 0.1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 considering the patterns were not reliable.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Then tried many times with changing the </a:t>
            </a:r>
            <a:r>
              <a:rPr lang="en-US" dirty="0" err="1"/>
              <a:t>min_confidence</a:t>
            </a:r>
            <a:r>
              <a:rPr lang="en-US" dirty="0"/>
              <a:t> and the </a:t>
            </a:r>
            <a:r>
              <a:rPr lang="en-US" dirty="0" err="1"/>
              <a:t>min_sup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Finally we can got reliable patterns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	</a:t>
            </a:r>
            <a:r>
              <a:rPr lang="en-US" b="1" dirty="0" err="1"/>
              <a:t>min_confidence</a:t>
            </a:r>
            <a:r>
              <a:rPr lang="en-US" b="1" dirty="0"/>
              <a:t> = 0.6 </a:t>
            </a:r>
            <a:r>
              <a:rPr lang="en-US" dirty="0"/>
              <a:t>and </a:t>
            </a:r>
            <a:r>
              <a:rPr lang="en-US" b="1" dirty="0" err="1"/>
              <a:t>min_sup</a:t>
            </a:r>
            <a:r>
              <a:rPr lang="en-US" b="1" dirty="0"/>
              <a:t> = 0.4</a:t>
            </a:r>
          </a:p>
          <a:p>
            <a:endParaRPr lang="en-US" dirty="0"/>
          </a:p>
          <a:p>
            <a:pPr lvl="1"/>
            <a:r>
              <a:rPr lang="en-US" b="1" dirty="0"/>
              <a:t>Best rules found: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1. Ground=Home 26 ==&gt; Result=Won 20    &lt;conf:(0.77)&gt; </a:t>
            </a:r>
          </a:p>
          <a:p>
            <a:pPr lvl="1"/>
            <a:r>
              <a:rPr lang="en-US" dirty="0"/>
              <a:t>2. Position=Middle-Order 29 ==&gt; Result=Won 21    &lt;conf:(0.72)&gt; </a:t>
            </a:r>
          </a:p>
          <a:p>
            <a:pPr lvl="1"/>
            <a:r>
              <a:rPr lang="en-US" dirty="0"/>
              <a:t>3. Result=Won 31 ==&gt; Position=Middle-Order 21    &lt;conf:(0.68)&gt; </a:t>
            </a:r>
          </a:p>
          <a:p>
            <a:pPr lvl="1"/>
            <a:r>
              <a:rPr lang="en-US" dirty="0"/>
              <a:t>4. Result=Won 31 ==&gt; Ground=Home 20    &lt;conf:(0.65)&gt;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85A3-DF54-AF48-DEAD-BAAB362E26AF}"/>
              </a:ext>
            </a:extLst>
          </p:cNvPr>
          <p:cNvSpPr/>
          <p:nvPr/>
        </p:nvSpPr>
        <p:spPr>
          <a:xfrm>
            <a:off x="548832" y="3825551"/>
            <a:ext cx="7876711" cy="268298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83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7">
            <a:extLst>
              <a:ext uri="{FF2B5EF4-FFF2-40B4-BE49-F238E27FC236}">
                <a16:creationId xmlns:a16="http://schemas.microsoft.com/office/drawing/2014/main" id="{F2484780-3958-ACB9-B199-B2708210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2" y="-590763"/>
            <a:ext cx="10284008" cy="1818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Mining Process</a:t>
            </a:r>
            <a:endParaRPr lang="en-US" spc="-4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C639F-BC44-0820-B3BE-43F36DB34517}"/>
              </a:ext>
            </a:extLst>
          </p:cNvPr>
          <p:cNvSpPr txBox="1"/>
          <p:nvPr/>
        </p:nvSpPr>
        <p:spPr>
          <a:xfrm>
            <a:off x="548832" y="1289953"/>
            <a:ext cx="10713217" cy="350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b="1" u="sng" dirty="0" err="1">
                <a:solidFill>
                  <a:srgbClr val="FF0000"/>
                </a:solidFill>
              </a:rPr>
              <a:t>zeroR</a:t>
            </a:r>
            <a:r>
              <a:rPr lang="en-US" sz="2800" b="1" u="sng" dirty="0">
                <a:solidFill>
                  <a:srgbClr val="FF0000"/>
                </a:solidFill>
              </a:rPr>
              <a:t> algorithm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Before adding any classifying algorithms we used </a:t>
            </a:r>
            <a:r>
              <a:rPr lang="en-US" sz="2400" dirty="0" err="1"/>
              <a:t>zeroR</a:t>
            </a:r>
            <a:r>
              <a:rPr lang="en-US" sz="2400" dirty="0"/>
              <a:t> algorithm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To compare the accuracy of other algorithms with</a:t>
            </a:r>
            <a:r>
              <a:rPr lang="en-US" sz="2400" b="1" dirty="0"/>
              <a:t> </a:t>
            </a:r>
            <a:r>
              <a:rPr lang="en-US" sz="2400" b="1" dirty="0" err="1"/>
              <a:t>zeroR</a:t>
            </a:r>
            <a:r>
              <a:rPr lang="en-US" sz="2400" b="1" dirty="0"/>
              <a:t> </a:t>
            </a:r>
            <a:r>
              <a:rPr lang="en-US" sz="2400" dirty="0"/>
              <a:t>	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	</a:t>
            </a:r>
            <a:r>
              <a:rPr lang="en-US" sz="2400" dirty="0"/>
              <a:t>Correctly classified instances  = 31 (67.39%)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Incorrectly classified instances = 15 (32.6%)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Accuracy by class the target variable we have used is </a:t>
            </a:r>
            <a:r>
              <a:rPr lang="en-US" sz="2400" b="1" dirty="0"/>
              <a:t>Result</a:t>
            </a:r>
            <a:r>
              <a:rPr lang="en-US" sz="2400" dirty="0"/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4F85A3-DF54-AF48-DEAD-BAAB362E26AF}"/>
              </a:ext>
            </a:extLst>
          </p:cNvPr>
          <p:cNvSpPr/>
          <p:nvPr/>
        </p:nvSpPr>
        <p:spPr>
          <a:xfrm>
            <a:off x="1259633" y="3125755"/>
            <a:ext cx="9022702" cy="190344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helmet and holding a bat&#10;&#10;Description automatically generated with low confidence">
            <a:extLst>
              <a:ext uri="{FF2B5EF4-FFF2-40B4-BE49-F238E27FC236}">
                <a16:creationId xmlns:a16="http://schemas.microsoft.com/office/drawing/2014/main" id="{899C8C1D-5A85-B59B-E6E1-A2237DFA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47" y="4622277"/>
            <a:ext cx="2320212" cy="22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4950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541575EC8D2E408D7718ABD1CE7883" ma:contentTypeVersion="9" ma:contentTypeDescription="Create a new document." ma:contentTypeScope="" ma:versionID="53b2421b1e857bcce645a98c924b4bd6">
  <xsd:schema xmlns:xsd="http://www.w3.org/2001/XMLSchema" xmlns:xs="http://www.w3.org/2001/XMLSchema" xmlns:p="http://schemas.microsoft.com/office/2006/metadata/properties" xmlns:ns3="7097c028-bad1-4e45-8e46-3699f5adde34" targetNamespace="http://schemas.microsoft.com/office/2006/metadata/properties" ma:root="true" ma:fieldsID="7362adccfe54e9e1e28047e94e9a6813" ns3:_="">
    <xsd:import namespace="7097c028-bad1-4e45-8e46-3699f5adde3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7c028-bad1-4e45-8e46-3699f5add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097c028-bad1-4e45-8e46-3699f5adde3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D24DA7-F56A-491A-A5CA-0FE15CA2D9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7c028-bad1-4e45-8e46-3699f5adde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7097c028-bad1-4e45-8e46-3699f5adde3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{3E8941C0-52B0-4B24-804D-F807D8381784}tf89117832_win32</Template>
  <TotalTime>167</TotalTime>
  <Words>1005</Words>
  <Application>Microsoft Office PowerPoint</Application>
  <PresentationFormat>Widescreen</PresentationFormat>
  <Paragraphs>165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Courier New</vt:lpstr>
      <vt:lpstr>Wingdings</vt:lpstr>
      <vt:lpstr>ColorBlockVTI</vt:lpstr>
      <vt:lpstr>Analysis of  Joe Root’s all International Cricket Centuries </vt:lpstr>
      <vt:lpstr>Our Team</vt:lpstr>
      <vt:lpstr>Who is Joe Root?</vt:lpstr>
      <vt:lpstr>Why is dataset analyzed?</vt:lpstr>
      <vt:lpstr>Original Data Set Features</vt:lpstr>
      <vt:lpstr>Data Preprocessing</vt:lpstr>
      <vt:lpstr>Data Transformation</vt:lpstr>
      <vt:lpstr>Data Mining Process</vt:lpstr>
      <vt:lpstr>Data Mining Process</vt:lpstr>
      <vt:lpstr>Data Mining Process</vt:lpstr>
      <vt:lpstr>Data Mining Process</vt:lpstr>
      <vt:lpstr>Data Mining Process</vt:lpstr>
      <vt:lpstr>Data Mining Process</vt:lpstr>
      <vt:lpstr>Data Mining Process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 Joe Root’s all International Cricket Centuries</dc:title>
  <dc:creator>SASINDU  BANDARA</dc:creator>
  <cp:lastModifiedBy>SASINDU  BANDARA</cp:lastModifiedBy>
  <cp:revision>5</cp:revision>
  <dcterms:created xsi:type="dcterms:W3CDTF">2023-07-03T14:18:46Z</dcterms:created>
  <dcterms:modified xsi:type="dcterms:W3CDTF">2023-07-03T17:17:29Z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0x01010088541575EC8D2E408D7718ABD1CE7883</vt:lpwstr>
  </property>
</Properties>
</file>